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5727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Also mention: orientation of cameras</a:t>
            </a: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Altitude did not work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Only got chunks of data, Altitude worked but was scaled slightly off of the ANSR data, Voltage was at 10 the whole time but dropped off at end,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http://www.nss.org/settlement/ssp/</a:t>
            </a: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 Black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080418" y="129382"/>
            <a:ext cx="4373563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447801"/>
            <a:ext cx="7772400" cy="432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2"/>
              </a:buClr>
              <a:buFont typeface="Arial Black"/>
              <a:buNone/>
              <a:defRPr/>
            </a:lvl1pPr>
            <a:lvl2pPr marL="457200" indent="0" rtl="0"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buClr>
                <a:srgbClr val="888888"/>
              </a:buClr>
              <a:buFont typeface="Arial"/>
              <a:buNone/>
              <a:defRPr/>
            </a:lvl6pPr>
            <a:lvl7pPr marL="2743200" indent="0" rtl="0">
              <a:buClr>
                <a:srgbClr val="888888"/>
              </a:buClr>
              <a:buFont typeface="Arial"/>
              <a:buNone/>
              <a:defRPr/>
            </a:lvl7pPr>
            <a:lvl8pPr marL="3200400" indent="0" rtl="0">
              <a:buClr>
                <a:srgbClr val="888888"/>
              </a:buClr>
              <a:buFont typeface="Arial"/>
              <a:buNone/>
              <a:defRPr/>
            </a:lvl8pPr>
            <a:lvl9pPr marL="3657600" indent="0" rtl="0"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630679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627632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1"/>
              </a:buClr>
              <a:buFont typeface="Arial Black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5093207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1"/>
              </a:buClr>
              <a:buFont typeface="Arial Black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5093207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2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0" y="0"/>
            <a:ext cx="9000876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57200" y="6492876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 rot="-5400000">
            <a:off x="8227379" y="5885498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9001124" y="0"/>
            <a:ext cx="142875" cy="1371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9001124" y="1371600"/>
            <a:ext cx="142875" cy="5486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sonrobotics.com/cart/triple-axis-accelerometer-breakout-adxl345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karlssonrobotics.com/cart/MPL3115A2-Altitude-Pressure-Sensor-Breakout/" TargetMode="External"/><Relationship Id="rId4" Type="http://schemas.openxmlformats.org/officeDocument/2006/relationships/hyperlink" Target="http://www.karlssonrobotics.com/cart/triple-axis-magnetometer-breakout-hmc5883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A40219"/>
              </a:buClr>
              <a:buSzPct val="25000"/>
              <a:buFont typeface="Arial Black"/>
              <a:buNone/>
            </a:pPr>
            <a:r>
              <a:rPr lang="en-US" sz="8800" b="0" i="0" u="none" strike="noStrike" cap="small" baseline="0">
                <a:solidFill>
                  <a:srgbClr val="A40219"/>
                </a:solidFill>
                <a:latin typeface="Arial Black"/>
                <a:ea typeface="Arial Black"/>
                <a:cs typeface="Arial Black"/>
                <a:sym typeface="Arial Black"/>
              </a:rPr>
              <a:t>U</a:t>
            </a:r>
            <a:r>
              <a:rPr lang="en-US" sz="8800" b="0" i="0" u="none" strike="noStrike" cap="small" baseline="0">
                <a:solidFill>
                  <a:srgbClr val="072B62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en-US" sz="8800" b="0" i="0" u="none" strike="noStrike" cap="small" baseline="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 ASCEND!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457200" y="4800598"/>
            <a:ext cx="6858000" cy="1073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185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2014 Space Grant Symposium</a:t>
            </a:r>
          </a:p>
          <a:p>
            <a:pPr lvl="0" rtl="0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185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Saturday, April 12</a:t>
            </a:r>
            <a:r>
              <a:rPr lang="en-US" sz="1850" cap="small" baseline="30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185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97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185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University of Arizona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89475" y="4951600"/>
            <a:ext cx="2516400" cy="180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1D313D"/>
                </a:solidFill>
              </a:rPr>
              <a:t>Altitude/Pressure Sensor Breakout - MPL3115A2</a:t>
            </a:r>
          </a:p>
          <a:p>
            <a:endParaRPr lang="en-US" sz="1800">
              <a:solidFill>
                <a:srgbClr val="1D313D"/>
              </a:solidFill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51650" y="1741925"/>
            <a:ext cx="2992075" cy="2992075"/>
          </a:xfrm>
          <a:prstGeom prst="rect">
            <a:avLst/>
          </a:prstGeom>
        </p:spPr>
      </p:pic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982400" y="4951600"/>
            <a:ext cx="2516400" cy="180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1D313D"/>
                </a:solidFill>
              </a:rPr>
              <a:t>Triple Axis Magnetometer Breakout - HMC5883L</a:t>
            </a:r>
          </a:p>
          <a:p>
            <a:endParaRPr lang="en-US" sz="1800">
              <a:solidFill>
                <a:srgbClr val="1D313D"/>
              </a:solidFill>
            </a:endParaRPr>
          </a:p>
          <a:p>
            <a:endParaRPr lang="en-US" sz="1800">
              <a:solidFill>
                <a:srgbClr val="1D313D"/>
              </a:solidFill>
            </a:endParaRPr>
          </a:p>
          <a:p>
            <a:endParaRPr lang="en-US" sz="1800">
              <a:solidFill>
                <a:srgbClr val="1D313D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00187" y="1699800"/>
            <a:ext cx="3076324" cy="3076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/>
          <a:srcRect t="18983" b="20731"/>
          <a:stretch/>
        </p:blipFill>
        <p:spPr>
          <a:xfrm>
            <a:off x="518975" y="1615075"/>
            <a:ext cx="4158300" cy="2507099"/>
          </a:xfrm>
          <a:prstGeom prst="rect">
            <a:avLst/>
          </a:prstGeom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339925" y="4212925"/>
            <a:ext cx="2516400" cy="180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1D313D"/>
                </a:solidFill>
              </a:rPr>
              <a:t>Triple Axis Accelerometer Breakout - ADXL345</a:t>
            </a:r>
          </a:p>
          <a:p>
            <a:endParaRPr lang="en-US" sz="1800">
              <a:solidFill>
                <a:srgbClr val="1D313D"/>
              </a:solidFill>
            </a:endParaRPr>
          </a:p>
          <a:p>
            <a:endParaRPr lang="en-US" sz="1800">
              <a:solidFill>
                <a:srgbClr val="1D313D"/>
              </a:solidFill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571424" y="1253862"/>
            <a:ext cx="4158299" cy="322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46900" y="4537875"/>
            <a:ext cx="2516400" cy="180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1D313D"/>
                </a:solidFill>
              </a:rPr>
              <a:t>Arduino UNO microprocessor</a:t>
            </a:r>
          </a:p>
          <a:p>
            <a:pPr marL="457200" lvl="0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1D313D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303030"/>
                </a:solidFill>
              </a:rPr>
              <a:t>Powered by a 9V battery</a:t>
            </a:r>
          </a:p>
          <a:p>
            <a:endParaRPr lang="en-US" sz="1800">
              <a:solidFill>
                <a:srgbClr val="303030"/>
              </a:solidFill>
            </a:endParaRPr>
          </a:p>
          <a:p>
            <a:endParaRPr lang="en-US" sz="1800">
              <a:solidFill>
                <a:srgbClr val="303030"/>
              </a:solidFill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46900" y="1524325"/>
            <a:ext cx="3267075" cy="2514600"/>
          </a:xfrm>
          <a:prstGeom prst="rect">
            <a:avLst/>
          </a:prstGeom>
        </p:spPr>
      </p:pic>
      <p:pic>
        <p:nvPicPr>
          <p:cNvPr id="179" name="Shape 17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598062" y="4736775"/>
            <a:ext cx="2105025" cy="1409700"/>
          </a:xfrm>
          <a:prstGeom prst="rect">
            <a:avLst/>
          </a:prstGeom>
        </p:spPr>
      </p:pic>
      <p:pic>
        <p:nvPicPr>
          <p:cNvPr id="1026" name="Picture 2" descr="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11" y="762000"/>
            <a:ext cx="4429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09050" y="489805"/>
            <a:ext cx="5791200" cy="7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MUVI Camera	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1795" y="1574800"/>
            <a:ext cx="4341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Veho MUVI Micro Action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72 degree angle lens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2MP image resolution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4GB memory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41387" y="3071250"/>
            <a:ext cx="3235499" cy="3235499"/>
          </a:xfrm>
          <a:prstGeom prst="rect">
            <a:avLst/>
          </a:prstGeom>
        </p:spPr>
      </p:pic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484596" y="1574788"/>
            <a:ext cx="4341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Veho MUVI HD ActionCam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170 degree wide angle lens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5MP HD video resolution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8GB memory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5400000">
            <a:off x="1317862" y="4409562"/>
            <a:ext cx="1482574" cy="5588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81125" y="5"/>
            <a:ext cx="5791200" cy="7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MUVI </a:t>
            </a: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MicroAction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809125"/>
            <a:ext cx="8310599" cy="604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52730"/>
            <a:ext cx="5791200" cy="7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MUVI </a:t>
            </a: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ActionCam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81420" y="1574800"/>
            <a:ext cx="43410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895033"/>
            <a:ext cx="9143999" cy="506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52730"/>
            <a:ext cx="5791200" cy="7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MUVI </a:t>
            </a: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ActionCam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895033"/>
            <a:ext cx="9143999" cy="506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
Fall Results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405000" y="6262175"/>
            <a:ext cx="2333999" cy="39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Altitude from ANSR data</a:t>
            </a:r>
          </a:p>
        </p:txBody>
      </p:sp>
      <p:pic>
        <p:nvPicPr>
          <p:cNvPr id="2050" name="Picture 2" descr="https://lh5.googleusercontent.com/x-r-wJWrjAfXuU-n9ToI1-w4s0hL8XB7o0WWpSY_hhwVrr23pF0a1asAJn12qi1Mgkk7bpzC5uPGDe71-raDHBl_ebeaAZ1rB7KmHNUKvhAMOoLpCO2o3amKWNQJ3n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97140"/>
            <a:ext cx="67437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Spring Results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466797" y="6167600"/>
            <a:ext cx="2210400" cy="60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Altitude from ANSR data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09199" y="1524325"/>
            <a:ext cx="6925599" cy="4453149"/>
          </a:xfrm>
          <a:prstGeom prst="rect">
            <a:avLst/>
          </a:prstGeom>
        </p:spPr>
      </p:pic>
      <p:pic>
        <p:nvPicPr>
          <p:cNvPr id="228" name="Shape 22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Loading Effect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04012" y="1604950"/>
            <a:ext cx="39909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656475" y="497240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289600" y="4846700"/>
            <a:ext cx="7937099" cy="191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b="1">
                <a:solidFill>
                  <a:srgbClr val="434343"/>
                </a:solidFill>
              </a:rPr>
              <a:t>Solar panel voltage is “ideal” under no load</a:t>
            </a:r>
          </a:p>
          <a:p>
            <a:pPr marL="457200" lvl="0" indent="-342900" rtl="0"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1800" b="1">
                <a:solidFill>
                  <a:srgbClr val="434343"/>
                </a:solidFill>
              </a:rPr>
              <a:t>Adding load reduces voltage across solar panel</a:t>
            </a:r>
          </a:p>
          <a:p>
            <a:pPr marL="914400" lvl="1" indent="-342900" rtl="0"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-US" sz="1800" b="1">
                <a:solidFill>
                  <a:srgbClr val="434343"/>
                </a:solidFill>
              </a:rPr>
              <a:t>Power is used by load</a:t>
            </a:r>
          </a:p>
          <a:p>
            <a:pPr marL="457200" lvl="0" indent="-342900" rtl="0"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1800" b="1">
                <a:solidFill>
                  <a:srgbClr val="434343"/>
                </a:solidFill>
              </a:rPr>
              <a:t>Voltage can be brought back up with higher altitude</a:t>
            </a:r>
          </a:p>
          <a:p>
            <a:pPr marL="457200" lvl="0" indent="-342900" rtl="0"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1800" b="1">
                <a:solidFill>
                  <a:srgbClr val="434343"/>
                </a:solidFill>
              </a:rPr>
              <a:t>Loading effect is counteracted at higher altitude</a:t>
            </a:r>
          </a:p>
        </p:txBody>
      </p:sp>
      <p:pic>
        <p:nvPicPr>
          <p:cNvPr id="3074" name="Picture 2" descr="loa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7" y="1630979"/>
            <a:ext cx="39909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882675" y="2120199"/>
            <a:ext cx="1774519" cy="23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69535" y="2190599"/>
            <a:ext cx="2361416" cy="19599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69525" y="428375"/>
            <a:ext cx="8187599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Acknowledgments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647275" y="2190599"/>
            <a:ext cx="1866669" cy="222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2358472" y="4973662"/>
            <a:ext cx="4444275" cy="122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Conclusion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rgbClr val="595959"/>
                </a:solidFill>
              </a:rPr>
              <a:t>Confirmed that solar panels are more efficient at higher altitudes</a:t>
            </a:r>
          </a:p>
          <a:p>
            <a:endParaRPr lang="en-US" sz="2400" b="1">
              <a:solidFill>
                <a:srgbClr val="595959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rgbClr val="595959"/>
                </a:solidFill>
              </a:rPr>
              <a:t>Solar panels maxed out during the flights and the voltage stopped rising</a:t>
            </a:r>
          </a:p>
          <a:p>
            <a:endParaRPr lang="en-US" sz="2400" b="1">
              <a:solidFill>
                <a:srgbClr val="595959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rgbClr val="595959"/>
                </a:solidFill>
              </a:rPr>
              <a:t>Successfully captured video of entire flight</a:t>
            </a:r>
          </a:p>
          <a:p>
            <a:endParaRPr lang="en-US" sz="2400" b="1">
              <a:solidFill>
                <a:srgbClr val="595959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rgbClr val="595959"/>
                </a:solidFill>
              </a:rPr>
              <a:t>Participated in outreach with TV show </a:t>
            </a:r>
            <a:r>
              <a:rPr lang="en-US" sz="2400" b="1" i="1">
                <a:solidFill>
                  <a:srgbClr val="595959"/>
                </a:solidFill>
              </a:rPr>
              <a:t>The STEM Journals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Bibliography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7619999" cy="43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434343"/>
                </a:solidFill>
              </a:rPr>
              <a:t>2011-2014. Photograph. </a:t>
            </a:r>
            <a:r>
              <a:rPr lang="en-US" sz="1800" dirty="0" err="1">
                <a:solidFill>
                  <a:srgbClr val="434343"/>
                </a:solidFill>
              </a:rPr>
              <a:t>Karlsson</a:t>
            </a:r>
            <a:r>
              <a:rPr lang="en-US" sz="1800" dirty="0">
                <a:solidFill>
                  <a:srgbClr val="434343"/>
                </a:solidFill>
              </a:rPr>
              <a:t> Robotics Web. 2 Apr 2014.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434343"/>
                </a:solidFill>
              </a:rPr>
              <a:t>&lt;</a:t>
            </a:r>
            <a:r>
              <a:rPr lang="en-US" sz="1800" u="sng" dirty="0">
                <a:solidFill>
                  <a:srgbClr val="434343"/>
                </a:solidFill>
                <a:hlinkClick r:id="rId3"/>
              </a:rPr>
              <a:t>http://www.karlssonrobotics.com/cart/triple-axis-accelerometer-breakout-adxl345/</a:t>
            </a:r>
            <a:r>
              <a:rPr lang="en-US" sz="1800" dirty="0">
                <a:solidFill>
                  <a:srgbClr val="434343"/>
                </a:solidFill>
              </a:rPr>
              <a:t>&gt;.</a:t>
            </a:r>
          </a:p>
          <a:p>
            <a:endParaRPr lang="en-US" sz="1800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434343"/>
                </a:solidFill>
              </a:rPr>
              <a:t>2011-2014. Photograph. </a:t>
            </a:r>
            <a:r>
              <a:rPr lang="en-US" sz="1800" dirty="0" err="1">
                <a:solidFill>
                  <a:srgbClr val="434343"/>
                </a:solidFill>
              </a:rPr>
              <a:t>Karlsson</a:t>
            </a:r>
            <a:r>
              <a:rPr lang="en-US" sz="1800" dirty="0">
                <a:solidFill>
                  <a:srgbClr val="434343"/>
                </a:solidFill>
              </a:rPr>
              <a:t> Robotics Web. 2 Apr 2014.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434343"/>
                </a:solidFill>
              </a:rPr>
              <a:t>&lt;</a:t>
            </a:r>
            <a:r>
              <a:rPr lang="en-US" sz="1800" u="sng" dirty="0">
                <a:solidFill>
                  <a:srgbClr val="434343"/>
                </a:solidFill>
                <a:hlinkClick r:id="rId4"/>
              </a:rPr>
              <a:t>http://www.karlssonrobotics.com/cart/triple-axis-magnetometer-breakout-hmc5883l/</a:t>
            </a:r>
            <a:r>
              <a:rPr lang="en-US" sz="1800" dirty="0">
                <a:solidFill>
                  <a:srgbClr val="434343"/>
                </a:solidFill>
              </a:rPr>
              <a:t>&gt;.</a:t>
            </a:r>
          </a:p>
          <a:p>
            <a:endParaRPr lang="en-US" sz="1800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434343"/>
                </a:solidFill>
              </a:rPr>
              <a:t>2011-2014. Photograph. </a:t>
            </a:r>
            <a:r>
              <a:rPr lang="en-US" sz="1800" dirty="0" err="1">
                <a:solidFill>
                  <a:srgbClr val="434343"/>
                </a:solidFill>
              </a:rPr>
              <a:t>Karlsson</a:t>
            </a:r>
            <a:r>
              <a:rPr lang="en-US" sz="1800" dirty="0">
                <a:solidFill>
                  <a:srgbClr val="434343"/>
                </a:solidFill>
              </a:rPr>
              <a:t> Robotics Web. 2 Apr 2014.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434343"/>
                </a:solidFill>
              </a:rPr>
              <a:t>&lt;</a:t>
            </a:r>
            <a:r>
              <a:rPr lang="en-US" sz="1800" u="sng" dirty="0">
                <a:solidFill>
                  <a:srgbClr val="434343"/>
                </a:solidFill>
                <a:hlinkClick r:id="rId5"/>
              </a:rPr>
              <a:t>http://www.karlssonrobotics.com/cart/MPL3115A2-Altitude-Pressure-Sensor-Breakout/</a:t>
            </a:r>
            <a:r>
              <a:rPr lang="en-US" sz="1800" dirty="0">
                <a:solidFill>
                  <a:srgbClr val="434343"/>
                </a:solidFill>
              </a:rPr>
              <a:t>&gt;.</a:t>
            </a:r>
          </a:p>
          <a:p>
            <a:endParaRPr lang="en-US" sz="1800" dirty="0"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434343"/>
                </a:solidFill>
              </a:rPr>
              <a:t>"Space Solar Power." </a:t>
            </a:r>
            <a:r>
              <a:rPr lang="en-US" sz="1800" i="1" dirty="0">
                <a:solidFill>
                  <a:srgbClr val="434343"/>
                </a:solidFill>
              </a:rPr>
              <a:t>National Space Society</a:t>
            </a:r>
            <a:r>
              <a:rPr lang="en-US" sz="1800" dirty="0">
                <a:solidFill>
                  <a:srgbClr val="434343"/>
                </a:solidFill>
              </a:rPr>
              <a:t>. National Space Society,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434343"/>
                </a:solidFill>
              </a:rPr>
              <a:t>21 Mar 2014. Web. 2 Apr 2014. &lt;http://www.nss.org/settlement/ssp/&gt;.</a:t>
            </a:r>
          </a:p>
          <a:p>
            <a:endParaRPr lang="en-US" sz="1800" dirty="0">
              <a:solidFill>
                <a:srgbClr val="434343"/>
              </a:solidFill>
            </a:endParaRPr>
          </a:p>
          <a:p>
            <a:endParaRPr lang="en-US" sz="1800" dirty="0">
              <a:solidFill>
                <a:srgbClr val="434343"/>
              </a:solidFill>
            </a:endParaRPr>
          </a:p>
          <a:p>
            <a:endParaRPr lang="en-US" sz="1800" dirty="0">
              <a:solidFill>
                <a:srgbClr val="434343"/>
              </a:solidFill>
            </a:endParaRPr>
          </a:p>
          <a:p>
            <a:endParaRPr lang="en-US" sz="1800" dirty="0">
              <a:solidFill>
                <a:srgbClr val="434343"/>
              </a:solidFill>
            </a:endParaRPr>
          </a:p>
          <a:p>
            <a:endParaRPr lang="en-US" sz="1800" dirty="0">
              <a:solidFill>
                <a:srgbClr val="434343"/>
              </a:solidFill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Pictures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-US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</a:p>
          <a:p>
            <a:endParaRPr lang="en-US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04402" y="1455037"/>
            <a:ext cx="3277250" cy="5823685"/>
          </a:xfrm>
          <a:prstGeom prst="rect">
            <a:avLst/>
          </a:prstGeom>
        </p:spPr>
      </p:pic>
      <p:pic>
        <p:nvPicPr>
          <p:cNvPr id="261" name="Shape 26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4231875"/>
            <a:ext cx="3704400" cy="2776800"/>
          </a:xfrm>
          <a:prstGeom prst="rect">
            <a:avLst/>
          </a:prstGeom>
        </p:spPr>
      </p:pic>
      <p:pic>
        <p:nvPicPr>
          <p:cNvPr id="262" name="Shape 26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12" y="1455050"/>
            <a:ext cx="3704406" cy="2776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Pictures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-US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</a:p>
          <a:p>
            <a:endParaRPr lang="en-US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69300" y="3231350"/>
            <a:ext cx="6482450" cy="3642974"/>
          </a:xfrm>
          <a:prstGeom prst="rect">
            <a:avLst/>
          </a:prstGeom>
        </p:spPr>
      </p:pic>
      <p:pic>
        <p:nvPicPr>
          <p:cNvPr id="271" name="Shape 2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31133" y="0"/>
            <a:ext cx="5750015" cy="3231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81250" cy="5338505"/>
          </a:xfrm>
          <a:prstGeom prst="rect">
            <a:avLst/>
          </a:prstGeom>
        </p:spPr>
      </p:pic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470550" y="19097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 Black"/>
              <a:buNone/>
            </a:pPr>
            <a:r>
              <a:rPr lang="en-US" sz="8000" cap="small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Flight Information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7743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rgbClr val="595959"/>
                </a:solidFill>
              </a:rPr>
              <a:t>Fall 2013</a:t>
            </a:r>
          </a:p>
          <a:p>
            <a:endParaRPr lang="en-US" sz="2000" b="1">
              <a:solidFill>
                <a:srgbClr val="595959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Date: </a:t>
            </a:r>
            <a:r>
              <a:rPr lang="en-US" sz="2000"/>
              <a:t>November 23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Peak Altitude: </a:t>
            </a:r>
            <a:r>
              <a:rPr lang="en-US" sz="2000">
                <a:solidFill>
                  <a:srgbClr val="222222"/>
                </a:solidFill>
              </a:rPr>
              <a:t>86,349 feet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Time of Launch: </a:t>
            </a:r>
            <a:r>
              <a:rPr lang="en-US" sz="2000">
                <a:solidFill>
                  <a:schemeClr val="dk1"/>
                </a:solidFill>
              </a:rPr>
              <a:t>9AM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Payload Weight: </a:t>
            </a:r>
            <a:r>
              <a:rPr lang="en-US" sz="2000">
                <a:solidFill>
                  <a:srgbClr val="222222"/>
                </a:solidFill>
              </a:rPr>
              <a:t> ? lb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Balloon/Fill Gas:</a:t>
            </a:r>
            <a:r>
              <a:rPr lang="en-US" sz="2000">
                <a:solidFill>
                  <a:srgbClr val="222222"/>
                </a:solidFill>
              </a:rPr>
              <a:t>? gm/H2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Ascent Rate:</a:t>
            </a:r>
            <a:r>
              <a:rPr lang="en-US" sz="2000" b="1">
                <a:solidFill>
                  <a:srgbClr val="7F7F7F"/>
                </a:solidFill>
              </a:rPr>
              <a:t> </a:t>
            </a:r>
            <a:r>
              <a:rPr lang="en-US" sz="2000"/>
              <a:t> ? ft/min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Distance Flown: </a:t>
            </a:r>
            <a:r>
              <a:rPr lang="en-US" sz="2000">
                <a:solidFill>
                  <a:srgbClr val="222222"/>
                </a:solidFill>
              </a:rPr>
              <a:t>? mi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body" idx="2"/>
          </p:nvPr>
        </p:nvSpPr>
        <p:spPr>
          <a:xfrm>
            <a:off x="4621550" y="1752600"/>
            <a:ext cx="3774300" cy="43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rgbClr val="595959"/>
                </a:solidFill>
              </a:rPr>
              <a:t>Spring 2014</a:t>
            </a:r>
          </a:p>
          <a:p>
            <a:endParaRPr lang="en-US" sz="2000" b="1">
              <a:solidFill>
                <a:srgbClr val="595959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Date: </a:t>
            </a:r>
            <a:r>
              <a:rPr lang="en-US" sz="2000"/>
              <a:t>March 29</a:t>
            </a: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Peak Altitude: </a:t>
            </a:r>
            <a:r>
              <a:rPr lang="en-US" sz="2000">
                <a:solidFill>
                  <a:srgbClr val="222222"/>
                </a:solidFill>
              </a:rPr>
              <a:t>73,794 feet</a:t>
            </a: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Time of Launch: </a:t>
            </a:r>
            <a:r>
              <a:rPr lang="en-US" sz="2000"/>
              <a:t>1PM</a:t>
            </a: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Payload Weight: </a:t>
            </a:r>
            <a:r>
              <a:rPr lang="en-US" sz="2000">
                <a:solidFill>
                  <a:srgbClr val="222222"/>
                </a:solidFill>
              </a:rPr>
              <a:t>24 lb</a:t>
            </a: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Balloon/Fill Gas: </a:t>
            </a:r>
            <a:r>
              <a:rPr lang="en-US" sz="2000">
                <a:solidFill>
                  <a:srgbClr val="222222"/>
                </a:solidFill>
              </a:rPr>
              <a:t>3000 gm/H2</a:t>
            </a: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Ascent Rate: </a:t>
            </a:r>
            <a:r>
              <a:rPr lang="en-US" sz="2000">
                <a:solidFill>
                  <a:srgbClr val="222222"/>
                </a:solidFill>
              </a:rPr>
              <a:t>1635 ft/min</a:t>
            </a:r>
          </a:p>
          <a:p>
            <a:pPr marL="457200" lvl="0" indent="-355600" rtl="0">
              <a:spcBef>
                <a:spcPts val="0"/>
              </a:spcBef>
              <a:buClr>
                <a:srgbClr val="595959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595959"/>
                </a:solidFill>
              </a:rPr>
              <a:t>Distance Flown: </a:t>
            </a:r>
            <a:r>
              <a:rPr lang="en-US" sz="2000">
                <a:solidFill>
                  <a:srgbClr val="222222"/>
                </a:solidFill>
              </a:rPr>
              <a:t>37 mi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Outline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</a:p>
          <a:p>
            <a:pPr marL="457200" marR="0" lvl="0" indent="-457200" algn="l" rtl="0">
              <a:spcBef>
                <a:spcPts val="1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</a:p>
          <a:p>
            <a:pPr marL="457200" marR="0" lvl="0" indent="-457200" algn="l" rtl="0">
              <a:spcBef>
                <a:spcPts val="1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</a:p>
          <a:p>
            <a:pPr marL="457200" marR="0" lvl="0" indent="-457200" algn="l" rtl="0">
              <a:spcBef>
                <a:spcPts val="1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</a:p>
          <a:p>
            <a:pPr marL="457200" marR="0" lvl="0" indent="-457200" algn="l" rtl="0">
              <a:spcBef>
                <a:spcPts val="1320"/>
              </a:spcBef>
              <a:spcAft>
                <a:spcPts val="60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The Team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Eric Moser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Andrew Siemens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Ryan Stelzer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Amanda Urquiza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Alex Yudkovitz</a:t>
            </a:r>
          </a:p>
          <a:p>
            <a:endParaRPr lang="en-US" sz="2800" b="1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/>
          <a:srcRect l="45451"/>
          <a:stretch/>
        </p:blipFill>
        <p:spPr>
          <a:xfrm>
            <a:off x="4819949" y="1255850"/>
            <a:ext cx="3125700" cy="3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The Problem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Currently, the world is experiencing an energy crisis.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Demand for energy continuously increases, as the supply of non-renewable resources depletes.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Space Based Solar Power (SBSP) harvests solar energy in space and wirelessly transfers it back to Earth.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Objective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the efficiency of solar panels at high altitudes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r>
              <a:rPr lang="en-US" sz="2000">
                <a:solidFill>
                  <a:schemeClr val="dk1"/>
                </a:solidFill>
              </a:rPr>
              <a:t> -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>
                <a:solidFill>
                  <a:schemeClr val="dk1"/>
                </a:solidFill>
              </a:rPr>
              <a:t>A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solar panels</a:t>
            </a:r>
            <a:r>
              <a:rPr lang="en-US" sz="2000" b="1">
                <a:solidFill>
                  <a:schemeClr val="dk1"/>
                </a:solidFill>
              </a:rPr>
              <a:t> rise in altitude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they become more efficient as atmo</a:t>
            </a:r>
            <a:r>
              <a:rPr lang="en-US" sz="2000" b="1">
                <a:solidFill>
                  <a:schemeClr val="dk1"/>
                </a:solidFill>
              </a:rPr>
              <a:t>sphere thins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2013</a:t>
            </a:r>
            <a:r>
              <a:rPr lang="en-US" sz="2000">
                <a:solidFill>
                  <a:schemeClr val="dk1"/>
                </a:solidFill>
              </a:rPr>
              <a:t> -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Determine i</a:t>
            </a:r>
            <a:r>
              <a:rPr lang="en-US" sz="2000">
                <a:solidFill>
                  <a:schemeClr val="dk1"/>
                </a:solidFill>
              </a:rPr>
              <a:t>f 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fficiency is greater at higher altitudes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Spring 2014</a:t>
            </a:r>
            <a:r>
              <a:rPr lang="en-US" sz="2000">
                <a:solidFill>
                  <a:schemeClr val="dk1"/>
                </a:solidFill>
              </a:rPr>
              <a:t> -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D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etermine </a:t>
            </a:r>
            <a:r>
              <a:rPr lang="en-US" sz="2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affects solar panel efficiency at different altitudes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4800" y="426337"/>
            <a:ext cx="8074400" cy="6005324"/>
          </a:xfrm>
          <a:prstGeom prst="rect">
            <a:avLst/>
          </a:prstGeom>
        </p:spPr>
      </p:pic>
      <p:pic>
        <p:nvPicPr>
          <p:cNvPr id="131" name="Shape 1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cap="small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Experiment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1" indent="0" rtl="0">
              <a:lnSpc>
                <a:spcPct val="115000"/>
              </a:lnSpc>
              <a:spcBef>
                <a:spcPts val="600"/>
              </a:spcBef>
              <a:buSzPct val="85416"/>
              <a:buNone/>
            </a:pPr>
            <a:r>
              <a:rPr lang="en-US" sz="2400" b="1">
                <a:solidFill>
                  <a:srgbClr val="303030"/>
                </a:solidFill>
              </a:rPr>
              <a:t>Sample Output:</a:t>
            </a:r>
          </a:p>
          <a:p>
            <a:pPr marL="0" lvl="1" indent="0" rtl="0">
              <a:lnSpc>
                <a:spcPct val="115000"/>
              </a:lnSpc>
              <a:spcBef>
                <a:spcPts val="600"/>
              </a:spcBef>
              <a:buSzPct val="85416"/>
              <a:buNone/>
            </a:pPr>
            <a:r>
              <a:rPr lang="en-US" sz="2400">
                <a:solidFill>
                  <a:srgbClr val="303030"/>
                </a:solidFill>
              </a:rPr>
              <a:t>Time 00:00:45</a:t>
            </a:r>
          </a:p>
          <a:p>
            <a:pPr marL="0" lvl="1" indent="0" rtl="0">
              <a:lnSpc>
                <a:spcPct val="115000"/>
              </a:lnSpc>
              <a:spcBef>
                <a:spcPts val="600"/>
              </a:spcBef>
              <a:buSzPct val="85416"/>
              <a:buNone/>
            </a:pPr>
            <a:r>
              <a:rPr lang="en-US" sz="2400">
                <a:solidFill>
                  <a:srgbClr val="303030"/>
                </a:solidFill>
              </a:rPr>
              <a:t>x: 0   y: 0   z: 1.0 (g)</a:t>
            </a:r>
          </a:p>
          <a:p>
            <a:pPr marL="0" lvl="1" indent="0" rtl="0">
              <a:lnSpc>
                <a:spcPct val="115000"/>
              </a:lnSpc>
              <a:spcBef>
                <a:spcPts val="600"/>
              </a:spcBef>
              <a:buSzPct val="85416"/>
              <a:buNone/>
            </a:pPr>
            <a:r>
              <a:rPr lang="en-US" sz="2400">
                <a:solidFill>
                  <a:srgbClr val="303030"/>
                </a:solidFill>
              </a:rPr>
              <a:t>altitude: 600 (m)</a:t>
            </a:r>
          </a:p>
          <a:p>
            <a:pPr marL="0" lvl="1" indent="0" rtl="0">
              <a:lnSpc>
                <a:spcPct val="115000"/>
              </a:lnSpc>
              <a:spcBef>
                <a:spcPts val="600"/>
              </a:spcBef>
              <a:buSzPct val="85416"/>
              <a:buNone/>
            </a:pPr>
            <a:r>
              <a:rPr lang="en-US" sz="2400">
                <a:solidFill>
                  <a:srgbClr val="303030"/>
                </a:solidFill>
              </a:rPr>
              <a:t>voltage: 1.5 (v)</a:t>
            </a:r>
          </a:p>
          <a:p>
            <a:pPr marL="0" lvl="1" indent="0" rtl="0">
              <a:lnSpc>
                <a:spcPct val="115000"/>
              </a:lnSpc>
              <a:spcBef>
                <a:spcPts val="600"/>
              </a:spcBef>
              <a:buSzPct val="85416"/>
              <a:buNone/>
            </a:pPr>
            <a:r>
              <a:rPr lang="en-US" sz="2400">
                <a:solidFill>
                  <a:srgbClr val="303030"/>
                </a:solidFill>
              </a:rPr>
              <a:t>b-field: x: 0   y: 0   z: 0</a:t>
            </a:r>
          </a:p>
          <a:p>
            <a:endParaRPr lang="en-US" sz="2400">
              <a:solidFill>
                <a:srgbClr val="303030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395854" y="6043033"/>
            <a:ext cx="585404" cy="83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50975" y="328125"/>
            <a:ext cx="3057525" cy="5429250"/>
          </a:xfrm>
          <a:prstGeom prst="rect">
            <a:avLst/>
          </a:prstGeom>
        </p:spPr>
      </p:pic>
      <p:pic>
        <p:nvPicPr>
          <p:cNvPr id="140" name="Shape 14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57200" y="4809400"/>
            <a:ext cx="3562350" cy="1752600"/>
          </a:xfrm>
          <a:prstGeom prst="rect">
            <a:avLst/>
          </a:prstGeom>
        </p:spPr>
      </p:pic>
      <p:pic>
        <p:nvPicPr>
          <p:cNvPr id="141" name="Shape 141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5400000">
            <a:off x="5005012" y="5265362"/>
            <a:ext cx="2134874" cy="204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Payload Shell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Two carbon fiber cylinders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1010"/>
              </a:spcBef>
              <a:buClr>
                <a:schemeClr val="dk2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Smaller cylinder nested inside large cylinder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Two-part liquid foam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1010"/>
              </a:spcBef>
              <a:buClr>
                <a:schemeClr val="dk2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When mixed, solidifies into foam and expands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dk2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 lbs per cubic foot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Lexan Polycarbonate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1010"/>
              </a:spcBef>
              <a:buClr>
                <a:schemeClr val="dk2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Used to cap the top and bottom of payload</a:t>
            </a:r>
          </a:p>
          <a:p>
            <a:endParaRPr lang="en-US" sz="205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/>
          <a:srcRect l="6842" t="3116" r="1808" b="2168"/>
          <a:stretch/>
        </p:blipFill>
        <p:spPr>
          <a:xfrm>
            <a:off x="3905775" y="1703475"/>
            <a:ext cx="2841299" cy="39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867814" y="1574855"/>
            <a:ext cx="1968900" cy="16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8395854" y="6043033"/>
            <a:ext cx="585299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olystyre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3012" y="3766475"/>
            <a:ext cx="2348141" cy="19212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Essenti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On-screen Show (4:3)</PresentationFormat>
  <Paragraphs>125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Essential</vt:lpstr>
      <vt:lpstr>UA ASCEND!</vt:lpstr>
      <vt:lpstr>PowerPoint Presentation</vt:lpstr>
      <vt:lpstr>Outline</vt:lpstr>
      <vt:lpstr>The Team</vt:lpstr>
      <vt:lpstr>The Problem</vt:lpstr>
      <vt:lpstr>Objective</vt:lpstr>
      <vt:lpstr>PowerPoint Presentation</vt:lpstr>
      <vt:lpstr>Experiment</vt:lpstr>
      <vt:lpstr>Payload Shell</vt:lpstr>
      <vt:lpstr>Electronics</vt:lpstr>
      <vt:lpstr>Electronics</vt:lpstr>
      <vt:lpstr>Electronics</vt:lpstr>
      <vt:lpstr>MUVI Camera </vt:lpstr>
      <vt:lpstr>MUVI MicroAction</vt:lpstr>
      <vt:lpstr>MUVI ActionCam</vt:lpstr>
      <vt:lpstr>MUVI ActionCam</vt:lpstr>
      <vt:lpstr>
Fall Results</vt:lpstr>
      <vt:lpstr>Spring Results</vt:lpstr>
      <vt:lpstr>Loading Effect</vt:lpstr>
      <vt:lpstr>Conclusion</vt:lpstr>
      <vt:lpstr>Bibliography</vt:lpstr>
      <vt:lpstr>Pictures</vt:lpstr>
      <vt:lpstr>Pictures</vt:lpstr>
      <vt:lpstr>Thank you!</vt:lpstr>
      <vt:lpstr>Flight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ASCEND!</dc:title>
  <cp:lastModifiedBy>Laptop</cp:lastModifiedBy>
  <cp:revision>1</cp:revision>
  <dcterms:modified xsi:type="dcterms:W3CDTF">2014-04-04T22:30:59Z</dcterms:modified>
</cp:coreProperties>
</file>